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28.png" ContentType="image/pn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7.png" ContentType="image/png"/>
  <Override PartName="/ppt/media/image6.jpeg" ContentType="image/jpeg"/>
  <Override PartName="/ppt/media/image21.png" ContentType="image/png"/>
  <Override PartName="/ppt/media/image8.jpeg" ContentType="image/jpeg"/>
  <Override PartName="/ppt/media/image9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jpeg" ContentType="image/jpeg"/>
  <Override PartName="/ppt/media/image19.png" ContentType="image/png"/>
  <Override PartName="/ppt/media/image14.png" ContentType="image/png"/>
  <Override PartName="/ppt/media/image15.png" ContentType="image/png"/>
  <Override PartName="/ppt/media/image3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20.jpeg" ContentType="image/jpeg"/>
  <Override PartName="/ppt/media/image22.jpeg" ContentType="image/jpeg"/>
  <Override PartName="/ppt/media/image23.png" ContentType="image/png"/>
  <Override PartName="/ppt/media/image47.jpeg" ContentType="image/jpeg"/>
  <Override PartName="/ppt/media/image25.png" ContentType="image/png"/>
  <Override PartName="/ppt/media/image36.jpeg" ContentType="image/jpeg"/>
  <Override PartName="/ppt/media/image26.png" ContentType="image/png"/>
  <Override PartName="/ppt/media/image27.jpeg" ContentType="image/jpeg"/>
  <Override PartName="/ppt/media/image30.png" ContentType="image/png"/>
  <Override PartName="/ppt/media/image41.jpeg" ContentType="image/jpeg"/>
  <Override PartName="/ppt/media/image31.png" ContentType="image/png"/>
  <Override PartName="/ppt/media/image32.jpeg" ContentType="image/jpeg"/>
  <Override PartName="/ppt/media/image33.png" ContentType="image/png"/>
  <Override PartName="/ppt/media/image48.jpeg" ContentType="image/jpeg"/>
  <Override PartName="/ppt/media/image34.png" ContentType="image/pn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11760" y="744480"/>
            <a:ext cx="8520120" cy="951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s-E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s-E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744480"/>
            <a:ext cx="8520120" cy="205236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r>
              <a:rPr b="0" lang="es-ES" sz="5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DF738D34-BF27-43F2-BA33-81B695756998}" type="slidenum">
              <a:rPr b="0" lang="es-419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4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6;p9"/>
          <p:cNvSpPr/>
          <p:nvPr/>
        </p:nvSpPr>
        <p:spPr>
          <a:xfrm>
            <a:off x="4572000" y="0"/>
            <a:ext cx="4571640" cy="514332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265680" y="1233000"/>
            <a:ext cx="4044960" cy="1482120"/>
          </a:xfrm>
          <a:prstGeom prst="rect">
            <a:avLst/>
          </a:prstGeom>
        </p:spPr>
        <p:txBody>
          <a:bodyPr tIns="91440" bIns="91440" anchor="b">
            <a:normAutofit fontScale="39000"/>
          </a:bodyPr>
          <a:p>
            <a:r>
              <a:rPr b="0" lang="es-ES" sz="42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939560" y="723960"/>
            <a:ext cx="3836520" cy="3694680"/>
          </a:xfrm>
          <a:prstGeom prst="rect">
            <a:avLst/>
          </a:prstGeom>
        </p:spPr>
        <p:txBody>
          <a:bodyPr tIns="91440" bIns="91440" anchor="ctr">
            <a:normAutofit fontScale="52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5EFF3B5-3FEC-4CF3-9ED9-19B1B36BB8AC}" type="slidenum">
              <a:rPr b="0" lang="es-419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11760" y="1106280"/>
            <a:ext cx="8520120" cy="1963080"/>
          </a:xfrm>
          <a:prstGeom prst="rect">
            <a:avLst/>
          </a:prstGeom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</a:pPr>
            <a:r>
              <a:rPr b="0" lang="es-ES" sz="12000" spc="-1" strike="noStrike">
                <a:solidFill>
                  <a:srgbClr val="000000"/>
                </a:solidFill>
                <a:latin typeface="Arial"/>
                <a:ea typeface="Arial"/>
              </a:rPr>
              <a:t>xx%</a:t>
            </a:r>
            <a:endParaRPr b="0" lang="es-ES" sz="1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311760" y="3152160"/>
            <a:ext cx="8520120" cy="1300320"/>
          </a:xfrm>
          <a:prstGeom prst="rect">
            <a:avLst/>
          </a:prstGeom>
        </p:spPr>
        <p:txBody>
          <a:bodyPr tIns="91440" bIns="91440">
            <a:normAutofit fontScale="34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7D91E09-A88F-4749-A33A-9C9F98450D0F}" type="slidenum">
              <a:rPr b="0" lang="es-419" sz="1000" spc="-1" strike="noStrike">
                <a:solidFill>
                  <a:srgbClr val="595959"/>
                </a:solidFill>
                <a:latin typeface="Arial"/>
                <a:ea typeface="Arial"/>
              </a:rPr>
              <a:t>&lt;número&gt;</a:t>
            </a:fld>
            <a:endParaRPr b="0" lang="es-ES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image" Target="../media/image39.jpeg"/><Relationship Id="rId3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54;p13"/>
          <p:cNvSpPr txBox="1"/>
          <p:nvPr/>
        </p:nvSpPr>
        <p:spPr>
          <a:xfrm>
            <a:off x="311760" y="375480"/>
            <a:ext cx="8520120" cy="2484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INFORME PRIMER SEMESTRE 2022. </a:t>
            </a:r>
            <a:r>
              <a:rPr b="0" lang="es-419" sz="5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19" name="Google Shape;55;p13" descr=""/>
          <p:cNvPicPr/>
          <p:nvPr/>
        </p:nvPicPr>
        <p:blipFill>
          <a:blip r:embed="rId1"/>
          <a:stretch/>
        </p:blipFill>
        <p:spPr>
          <a:xfrm>
            <a:off x="5135400" y="2658960"/>
            <a:ext cx="4008240" cy="2484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07;p22" descr=""/>
          <p:cNvPicPr/>
          <p:nvPr/>
        </p:nvPicPr>
        <p:blipFill>
          <a:blip r:embed="rId1"/>
          <a:stretch/>
        </p:blipFill>
        <p:spPr>
          <a:xfrm>
            <a:off x="1823760" y="3368520"/>
            <a:ext cx="1923120" cy="1191600"/>
          </a:xfrm>
          <a:prstGeom prst="rect">
            <a:avLst/>
          </a:prstGeom>
          <a:ln w="0">
            <a:noFill/>
          </a:ln>
        </p:spPr>
      </p:pic>
      <p:pic>
        <p:nvPicPr>
          <p:cNvPr id="136" name="Google Shape;108;p22" descr=""/>
          <p:cNvPicPr/>
          <p:nvPr/>
        </p:nvPicPr>
        <p:blipFill>
          <a:blip r:embed="rId2"/>
          <a:stretch/>
        </p:blipFill>
        <p:spPr>
          <a:xfrm>
            <a:off x="2116440" y="483480"/>
            <a:ext cx="7027200" cy="4344840"/>
          </a:xfrm>
          <a:prstGeom prst="rect">
            <a:avLst/>
          </a:prstGeom>
          <a:ln w="0">
            <a:noFill/>
          </a:ln>
        </p:spPr>
      </p:pic>
      <p:pic>
        <p:nvPicPr>
          <p:cNvPr id="137" name="Google Shape;109;p22" descr=""/>
          <p:cNvPicPr/>
          <p:nvPr/>
        </p:nvPicPr>
        <p:blipFill>
          <a:blip r:embed="rId3"/>
          <a:srcRect l="3251" t="28912" r="76294" b="50005"/>
          <a:stretch/>
        </p:blipFill>
        <p:spPr>
          <a:xfrm>
            <a:off x="0" y="1944000"/>
            <a:ext cx="2118960" cy="148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14;p23"/>
          <p:cNvSpPr txBox="1"/>
          <p:nvPr/>
        </p:nvSpPr>
        <p:spPr>
          <a:xfrm>
            <a:off x="190440" y="1247760"/>
            <a:ext cx="4261680" cy="13003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s-419" sz="2000" spc="-1" strike="noStrike">
                <a:solidFill>
                  <a:srgbClr val="595959"/>
                </a:solidFill>
                <a:latin typeface="Comfortaa"/>
                <a:ea typeface="Comfortaa"/>
              </a:rPr>
              <a:t>SINIESTROS DISCRIMINADOS POR TIPO DE LESIÓN:  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39" name="Google Shape;115;p23"/>
          <p:cNvGraphicFramePr/>
          <p:nvPr/>
        </p:nvGraphicFramePr>
        <p:xfrm>
          <a:off x="190440" y="2152440"/>
          <a:ext cx="3743640" cy="1980720"/>
        </p:xfrm>
        <a:graphic>
          <a:graphicData uri="http://schemas.openxmlformats.org/drawingml/2006/table">
            <a:tbl>
              <a:tblPr/>
              <a:tblGrid>
                <a:gridCol w="1871640"/>
                <a:gridCol w="1872000"/>
              </a:tblGrid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Sin lesiones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384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Lesiones leves 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87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Lesiones graves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3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Personas fallecidas 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0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  <a:tr h="406440"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Sin información 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  <a:tc>
                  <a:txBody>
                    <a:bodyPr lIns="91080" rIns="91080" tIns="91080" bIns="9108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s-419" sz="1400" spc="-1" strike="noStrike">
                          <a:solidFill>
                            <a:srgbClr val="000000"/>
                          </a:solidFill>
                          <a:latin typeface="Comfortaa"/>
                          <a:ea typeface="Comfortaa"/>
                        </a:rPr>
                        <a:t>25</a:t>
                      </a:r>
                      <a:endParaRPr b="0" lang="es-ES" sz="1400" spc="-1" strike="noStrike">
                        <a:latin typeface="Arial"/>
                      </a:endParaRPr>
                    </a:p>
                  </a:txBody>
                  <a:tcPr marL="91080" marR="91080">
                    <a:lnL w="9360">
                      <a:solidFill>
                        <a:srgbClr val="9e9e9e"/>
                      </a:solidFill>
                    </a:lnL>
                    <a:lnR w="9360">
                      <a:solidFill>
                        <a:srgbClr val="9e9e9e"/>
                      </a:solidFill>
                    </a:lnR>
                    <a:lnT w="9360">
                      <a:solidFill>
                        <a:srgbClr val="9e9e9e"/>
                      </a:solidFill>
                    </a:lnT>
                    <a:lnB w="9360">
                      <a:solidFill>
                        <a:srgbClr val="9e9e9e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40" name="Google Shape;116;p23" descr=""/>
          <p:cNvPicPr/>
          <p:nvPr/>
        </p:nvPicPr>
        <p:blipFill>
          <a:blip r:embed="rId1"/>
          <a:stretch/>
        </p:blipFill>
        <p:spPr>
          <a:xfrm>
            <a:off x="7587000" y="4178520"/>
            <a:ext cx="1556640" cy="964800"/>
          </a:xfrm>
          <a:prstGeom prst="rect">
            <a:avLst/>
          </a:prstGeom>
          <a:ln w="0">
            <a:noFill/>
          </a:ln>
        </p:spPr>
      </p:pic>
      <p:pic>
        <p:nvPicPr>
          <p:cNvPr id="141" name="Google Shape;117;p23" descr=""/>
          <p:cNvPicPr/>
          <p:nvPr/>
        </p:nvPicPr>
        <p:blipFill>
          <a:blip r:embed="rId2"/>
          <a:stretch/>
        </p:blipFill>
        <p:spPr>
          <a:xfrm>
            <a:off x="4403160" y="1063800"/>
            <a:ext cx="4740480" cy="3015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22;p24"/>
          <p:cNvSpPr txBox="1"/>
          <p:nvPr/>
        </p:nvSpPr>
        <p:spPr>
          <a:xfrm>
            <a:off x="1176480" y="-59076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2800" spc="-1" strike="noStrike">
                <a:solidFill>
                  <a:srgbClr val="000000"/>
                </a:solidFill>
                <a:latin typeface="Comfortaa"/>
                <a:ea typeface="Comfortaa"/>
              </a:rPr>
              <a:t>ACCIDENTES POR TIPO DE VEHÍCULO:</a:t>
            </a:r>
            <a:r>
              <a:rPr b="1" lang="es-419" sz="49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49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3" name="Google Shape;123;p24" descr=""/>
          <p:cNvPicPr/>
          <p:nvPr/>
        </p:nvPicPr>
        <p:blipFill>
          <a:blip r:embed="rId1"/>
          <a:stretch/>
        </p:blipFill>
        <p:spPr>
          <a:xfrm>
            <a:off x="0" y="4345560"/>
            <a:ext cx="1287000" cy="797400"/>
          </a:xfrm>
          <a:prstGeom prst="rect">
            <a:avLst/>
          </a:prstGeom>
          <a:ln w="0">
            <a:noFill/>
          </a:ln>
        </p:spPr>
      </p:pic>
      <p:pic>
        <p:nvPicPr>
          <p:cNvPr id="144" name="Google Shape;124;p24" descr=""/>
          <p:cNvPicPr/>
          <p:nvPr/>
        </p:nvPicPr>
        <p:blipFill>
          <a:blip r:embed="rId2"/>
          <a:stretch/>
        </p:blipFill>
        <p:spPr>
          <a:xfrm>
            <a:off x="2614320" y="1315800"/>
            <a:ext cx="6368040" cy="3827520"/>
          </a:xfrm>
          <a:prstGeom prst="rect">
            <a:avLst/>
          </a:prstGeom>
          <a:ln w="0">
            <a:noFill/>
          </a:ln>
        </p:spPr>
      </p:pic>
      <p:pic>
        <p:nvPicPr>
          <p:cNvPr id="145" name="Google Shape;125;p24" descr=""/>
          <p:cNvPicPr/>
          <p:nvPr/>
        </p:nvPicPr>
        <p:blipFill>
          <a:blip r:embed="rId3"/>
          <a:srcRect l="4709" t="35108" r="78360" b="41033"/>
          <a:stretch/>
        </p:blipFill>
        <p:spPr>
          <a:xfrm>
            <a:off x="0" y="1635840"/>
            <a:ext cx="2478240" cy="2709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30;p25"/>
          <p:cNvSpPr txBox="1"/>
          <p:nvPr/>
        </p:nvSpPr>
        <p:spPr>
          <a:xfrm>
            <a:off x="1137960" y="16200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3700" spc="-1" strike="noStrike">
                <a:solidFill>
                  <a:srgbClr val="000000"/>
                </a:solidFill>
                <a:latin typeface="Comfortaa"/>
                <a:ea typeface="Comfortaa"/>
              </a:rPr>
              <a:t>CANTIDAD DE REPORTE POR HORARIOS. </a:t>
            </a:r>
            <a:endParaRPr b="0" lang="es-ES" sz="3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47" name="Google Shape;131;p25" descr=""/>
          <p:cNvPicPr/>
          <p:nvPr/>
        </p:nvPicPr>
        <p:blipFill>
          <a:blip r:embed="rId1"/>
          <a:stretch/>
        </p:blipFill>
        <p:spPr>
          <a:xfrm>
            <a:off x="0" y="2308320"/>
            <a:ext cx="1794960" cy="1112400"/>
          </a:xfrm>
          <a:prstGeom prst="rect">
            <a:avLst/>
          </a:prstGeom>
          <a:ln w="0">
            <a:noFill/>
          </a:ln>
        </p:spPr>
      </p:pic>
      <p:pic>
        <p:nvPicPr>
          <p:cNvPr id="148" name="Google Shape;132;p25" descr=""/>
          <p:cNvPicPr/>
          <p:nvPr/>
        </p:nvPicPr>
        <p:blipFill>
          <a:blip r:embed="rId2"/>
          <a:srcRect l="4792" t="52426" r="78565" b="33396"/>
          <a:stretch/>
        </p:blipFill>
        <p:spPr>
          <a:xfrm>
            <a:off x="2776320" y="2214360"/>
            <a:ext cx="4622760" cy="221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37;p26" descr=""/>
          <p:cNvPicPr/>
          <p:nvPr/>
        </p:nvPicPr>
        <p:blipFill>
          <a:blip r:embed="rId1"/>
          <a:stretch/>
        </p:blipFill>
        <p:spPr>
          <a:xfrm>
            <a:off x="0" y="2322720"/>
            <a:ext cx="1652400" cy="1023840"/>
          </a:xfrm>
          <a:prstGeom prst="rect">
            <a:avLst/>
          </a:prstGeom>
          <a:ln w="0">
            <a:noFill/>
          </a:ln>
        </p:spPr>
      </p:pic>
      <p:pic>
        <p:nvPicPr>
          <p:cNvPr id="150" name="Google Shape;138;p26" descr=""/>
          <p:cNvPicPr/>
          <p:nvPr/>
        </p:nvPicPr>
        <p:blipFill>
          <a:blip r:embed="rId2"/>
          <a:stretch/>
        </p:blipFill>
        <p:spPr>
          <a:xfrm>
            <a:off x="1652760" y="954360"/>
            <a:ext cx="7490880" cy="4188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43;p27"/>
          <p:cNvSpPr txBox="1"/>
          <p:nvPr/>
        </p:nvSpPr>
        <p:spPr>
          <a:xfrm>
            <a:off x="1869120" y="327600"/>
            <a:ext cx="7274520" cy="169308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419" sz="3180" spc="-1" strike="noStrike">
                <a:solidFill>
                  <a:srgbClr val="000000"/>
                </a:solidFill>
                <a:latin typeface="Arial"/>
                <a:ea typeface="Arial"/>
              </a:rPr>
              <a:t>COMPARACIÓN SEGÚN CONDICIÓN METEOROLÓGICA. </a:t>
            </a:r>
            <a:endParaRPr b="0" lang="es-ES" sz="318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Google Shape;144;p27"/>
          <p:cNvSpPr txBox="1"/>
          <p:nvPr/>
        </p:nvSpPr>
        <p:spPr>
          <a:xfrm>
            <a:off x="332640" y="1794600"/>
            <a:ext cx="2502000" cy="2219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24000"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s-419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Buen Tiempo        320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s-419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Lluvia Llovizna o Granizo                    7</a:t>
            </a:r>
            <a:endParaRPr b="0" lang="es-ES" sz="2800" spc="-1" strike="noStrike">
              <a:latin typeface="Arial"/>
            </a:endParaRPr>
          </a:p>
          <a:p>
            <a:pPr algn="r">
              <a:lnSpc>
                <a:spcPct val="115000"/>
              </a:lnSpc>
              <a:tabLst>
                <a:tab algn="l" pos="0"/>
              </a:tabLst>
            </a:pPr>
            <a:endParaRPr b="0" lang="es-ES" sz="2800" spc="-1" strike="noStrike">
              <a:latin typeface="Arial"/>
            </a:endParaRPr>
          </a:p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1" lang="es-419" sz="2800" spc="-1" strike="noStrike">
                <a:solidFill>
                  <a:srgbClr val="595959"/>
                </a:solidFill>
                <a:latin typeface="Comfortaa"/>
                <a:ea typeface="Comfortaa"/>
              </a:rPr>
              <a:t>No Informa             18</a:t>
            </a:r>
            <a:endParaRPr b="0" lang="es-ES" sz="2800" spc="-1" strike="noStrike">
              <a:latin typeface="Arial"/>
            </a:endParaRPr>
          </a:p>
        </p:txBody>
      </p:sp>
      <p:pic>
        <p:nvPicPr>
          <p:cNvPr id="153" name="Google Shape;145;p27" descr=""/>
          <p:cNvPicPr/>
          <p:nvPr/>
        </p:nvPicPr>
        <p:blipFill>
          <a:blip r:embed="rId1"/>
          <a:stretch/>
        </p:blipFill>
        <p:spPr>
          <a:xfrm>
            <a:off x="1652760" y="3874320"/>
            <a:ext cx="1287000" cy="79740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146;p27" descr=""/>
          <p:cNvPicPr/>
          <p:nvPr/>
        </p:nvPicPr>
        <p:blipFill>
          <a:blip r:embed="rId2"/>
          <a:stretch/>
        </p:blipFill>
        <p:spPr>
          <a:xfrm>
            <a:off x="3774240" y="2021040"/>
            <a:ext cx="5074560" cy="3049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1;p28"/>
          <p:cNvSpPr txBox="1"/>
          <p:nvPr/>
        </p:nvSpPr>
        <p:spPr>
          <a:xfrm>
            <a:off x="1736280" y="362520"/>
            <a:ext cx="740736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3800" spc="-1" strike="noStrike">
                <a:solidFill>
                  <a:srgbClr val="000000"/>
                </a:solidFill>
                <a:latin typeface="Comfortaa"/>
                <a:ea typeface="Comfortaa"/>
              </a:rPr>
              <a:t>SINIESTROS POR EDAD DE LOS INVOLUCRADOS:</a:t>
            </a: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6" name="Google Shape;152;p28" descr=""/>
          <p:cNvPicPr/>
          <p:nvPr/>
        </p:nvPicPr>
        <p:blipFill>
          <a:blip r:embed="rId1"/>
          <a:stretch/>
        </p:blipFill>
        <p:spPr>
          <a:xfrm>
            <a:off x="138240" y="2495160"/>
            <a:ext cx="1656720" cy="102672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153;p28" descr=""/>
          <p:cNvPicPr/>
          <p:nvPr/>
        </p:nvPicPr>
        <p:blipFill>
          <a:blip r:embed="rId2"/>
          <a:srcRect l="4933" t="50010" r="74191" b="32613"/>
          <a:stretch/>
        </p:blipFill>
        <p:spPr>
          <a:xfrm>
            <a:off x="2798640" y="2338200"/>
            <a:ext cx="4984560" cy="2333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/>
        </p:nvSpPr>
        <p:spPr>
          <a:xfrm>
            <a:off x="2441880" y="-219960"/>
            <a:ext cx="6702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3300" spc="-1" strike="noStrike">
                <a:solidFill>
                  <a:srgbClr val="000000"/>
                </a:solidFill>
                <a:latin typeface="Comfortaa"/>
                <a:ea typeface="Comfortaa"/>
              </a:rPr>
              <a:t>SINIESTROS POR GÉNERO DE LOS INVOLUCRADOS </a:t>
            </a:r>
            <a:endParaRPr b="0" lang="es-ES" sz="3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59" name="Google Shape;159;p29" descr=""/>
          <p:cNvPicPr/>
          <p:nvPr/>
        </p:nvPicPr>
        <p:blipFill>
          <a:blip r:embed="rId1"/>
          <a:stretch/>
        </p:blipFill>
        <p:spPr>
          <a:xfrm>
            <a:off x="865080" y="4046040"/>
            <a:ext cx="1656720" cy="1026720"/>
          </a:xfrm>
          <a:prstGeom prst="rect">
            <a:avLst/>
          </a:prstGeom>
          <a:ln w="0">
            <a:noFill/>
          </a:ln>
        </p:spPr>
      </p:pic>
      <p:pic>
        <p:nvPicPr>
          <p:cNvPr id="160" name="Google Shape;160;p29" descr=""/>
          <p:cNvPicPr/>
          <p:nvPr/>
        </p:nvPicPr>
        <p:blipFill>
          <a:blip r:embed="rId2"/>
          <a:stretch/>
        </p:blipFill>
        <p:spPr>
          <a:xfrm>
            <a:off x="3305160" y="1832400"/>
            <a:ext cx="5838480" cy="3240000"/>
          </a:xfrm>
          <a:prstGeom prst="rect">
            <a:avLst/>
          </a:prstGeom>
          <a:ln w="0">
            <a:noFill/>
          </a:ln>
        </p:spPr>
      </p:pic>
      <p:pic>
        <p:nvPicPr>
          <p:cNvPr id="161" name="Google Shape;161;p29" descr=""/>
          <p:cNvPicPr/>
          <p:nvPr/>
        </p:nvPicPr>
        <p:blipFill>
          <a:blip r:embed="rId3"/>
          <a:srcRect l="7426" t="48991" r="78164" b="41201"/>
          <a:stretch/>
        </p:blipFill>
        <p:spPr>
          <a:xfrm>
            <a:off x="212400" y="1977480"/>
            <a:ext cx="2961720" cy="187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6;p30" descr=""/>
          <p:cNvPicPr/>
          <p:nvPr/>
        </p:nvPicPr>
        <p:blipFill>
          <a:blip r:embed="rId1"/>
          <a:stretch/>
        </p:blipFill>
        <p:spPr>
          <a:xfrm>
            <a:off x="71280" y="248040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63" name="Google Shape;167;p30" descr=""/>
          <p:cNvPicPr/>
          <p:nvPr/>
        </p:nvPicPr>
        <p:blipFill>
          <a:blip r:embed="rId2"/>
          <a:stretch/>
        </p:blipFill>
        <p:spPr>
          <a:xfrm>
            <a:off x="1970640" y="413640"/>
            <a:ext cx="7086240" cy="4655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72;p31"/>
          <p:cNvSpPr/>
          <p:nvPr/>
        </p:nvSpPr>
        <p:spPr>
          <a:xfrm>
            <a:off x="3565800" y="523440"/>
            <a:ext cx="693072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Tipo de impacto Automóviles.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65" name="Google Shape;173;p31" descr=""/>
          <p:cNvPicPr/>
          <p:nvPr/>
        </p:nvPicPr>
        <p:blipFill>
          <a:blip r:embed="rId1"/>
          <a:stretch/>
        </p:blipFill>
        <p:spPr>
          <a:xfrm>
            <a:off x="1353600" y="357552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66" name="Google Shape;174;p31" descr=""/>
          <p:cNvPicPr/>
          <p:nvPr/>
        </p:nvPicPr>
        <p:blipFill>
          <a:blip r:embed="rId2"/>
          <a:stretch/>
        </p:blipFill>
        <p:spPr>
          <a:xfrm>
            <a:off x="3656160" y="1127880"/>
            <a:ext cx="5487480" cy="3779640"/>
          </a:xfrm>
          <a:prstGeom prst="rect">
            <a:avLst/>
          </a:prstGeom>
          <a:ln w="0">
            <a:noFill/>
          </a:ln>
        </p:spPr>
      </p:pic>
      <p:pic>
        <p:nvPicPr>
          <p:cNvPr id="167" name="Google Shape;175;p31" descr=""/>
          <p:cNvPicPr/>
          <p:nvPr/>
        </p:nvPicPr>
        <p:blipFill>
          <a:blip r:embed="rId3"/>
          <a:srcRect l="4925" t="53834" r="74108" b="31033"/>
          <a:stretch/>
        </p:blipFill>
        <p:spPr>
          <a:xfrm>
            <a:off x="0" y="1710360"/>
            <a:ext cx="3655800" cy="1669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60;p14"/>
          <p:cNvSpPr txBox="1"/>
          <p:nvPr/>
        </p:nvSpPr>
        <p:spPr>
          <a:xfrm>
            <a:off x="277200" y="1706040"/>
            <a:ext cx="4044960" cy="19609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4200" spc="-1" strike="noStrike">
                <a:solidFill>
                  <a:srgbClr val="000000"/>
                </a:solidFill>
                <a:latin typeface="Comfortaa"/>
                <a:ea typeface="Comfortaa"/>
              </a:rPr>
              <a:t>FICHA TÉCNICA. </a:t>
            </a:r>
            <a:endParaRPr b="0" lang="es-ES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Google Shape;61;p14"/>
          <p:cNvSpPr txBox="1"/>
          <p:nvPr/>
        </p:nvSpPr>
        <p:spPr>
          <a:xfrm>
            <a:off x="4916520" y="749520"/>
            <a:ext cx="3836520" cy="416520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 fontScale="1000"/>
          </a:bodyPr>
          <a:p>
            <a:pPr algn="just">
              <a:lnSpc>
                <a:spcPct val="115000"/>
              </a:lnSpc>
              <a:tabLst>
                <a:tab algn="l" pos="0"/>
              </a:tabLst>
            </a:pPr>
            <a:r>
              <a:rPr b="1" lang="es-419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Jurisdicción: </a:t>
            </a:r>
            <a:r>
              <a:rPr b="1" lang="es-419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Sunchales, Santa Fe.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es-419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Periodo: </a:t>
            </a:r>
            <a:r>
              <a:rPr b="1" lang="es-419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 01/01/2022 al 30/06/2022.-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es-419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Objetivo general: </a:t>
            </a:r>
            <a:r>
              <a:rPr b="1" lang="es-419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Presentar información  preliminar sobre la siniestralidad vial acaecida en el año 2022.-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es-419" sz="52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Consideraciones:</a:t>
            </a:r>
            <a:r>
              <a:rPr b="1" lang="es-419" sz="5200" spc="-1" strike="noStrike">
                <a:solidFill>
                  <a:srgbClr val="595959"/>
                </a:solidFill>
                <a:latin typeface="Comfortaa"/>
                <a:ea typeface="Comfortaa"/>
              </a:rPr>
              <a:t> Los datos recabados, no son suficientes para elaborar de manera detallada diferentes gráficos comparativos como por ejemplo estado de la calzada, medidas de seguridad de ocupantes, etc.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1" lang="es-419" sz="9200" spc="-1" strike="noStrike">
                <a:solidFill>
                  <a:srgbClr val="000000"/>
                </a:solidFill>
                <a:latin typeface="Comfortaa"/>
                <a:ea typeface="Comfortaa"/>
              </a:rPr>
              <a:t>Los datos tienen carácter parcial y preliminar.</a:t>
            </a:r>
            <a:endParaRPr b="0" lang="es-ES" sz="9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s-419" sz="52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spcAft>
                <a:spcPts val="1199"/>
              </a:spcAft>
              <a:tabLst>
                <a:tab algn="l" pos="0"/>
              </a:tabLst>
            </a:pP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80;p32"/>
          <p:cNvSpPr/>
          <p:nvPr/>
        </p:nvSpPr>
        <p:spPr>
          <a:xfrm>
            <a:off x="3565800" y="523440"/>
            <a:ext cx="693072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Tipo de impacto Motocicletas.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69" name="Google Shape;181;p32" descr=""/>
          <p:cNvPicPr/>
          <p:nvPr/>
        </p:nvPicPr>
        <p:blipFill>
          <a:blip r:embed="rId1"/>
          <a:stretch/>
        </p:blipFill>
        <p:spPr>
          <a:xfrm>
            <a:off x="1353600" y="357552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70" name="Google Shape;182;p32" descr=""/>
          <p:cNvPicPr/>
          <p:nvPr/>
        </p:nvPicPr>
        <p:blipFill>
          <a:blip r:embed="rId2"/>
          <a:stretch/>
        </p:blipFill>
        <p:spPr>
          <a:xfrm>
            <a:off x="3333960" y="946440"/>
            <a:ext cx="5809680" cy="4060440"/>
          </a:xfrm>
          <a:prstGeom prst="rect">
            <a:avLst/>
          </a:prstGeom>
          <a:ln w="0">
            <a:noFill/>
          </a:ln>
        </p:spPr>
      </p:pic>
      <p:pic>
        <p:nvPicPr>
          <p:cNvPr id="171" name="Google Shape;183;p32" descr=""/>
          <p:cNvPicPr/>
          <p:nvPr/>
        </p:nvPicPr>
        <p:blipFill>
          <a:blip r:embed="rId3"/>
          <a:srcRect l="4706" t="46772" r="78988" b="38967"/>
          <a:stretch/>
        </p:blipFill>
        <p:spPr>
          <a:xfrm>
            <a:off x="86760" y="1876680"/>
            <a:ext cx="3246840" cy="1596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88;p33"/>
          <p:cNvSpPr/>
          <p:nvPr/>
        </p:nvSpPr>
        <p:spPr>
          <a:xfrm>
            <a:off x="1121760" y="1286640"/>
            <a:ext cx="7640280" cy="82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800" spc="-1" strike="noStrike">
                <a:solidFill>
                  <a:srgbClr val="000000"/>
                </a:solidFill>
                <a:latin typeface="Comfortaa"/>
                <a:ea typeface="Comfortaa"/>
              </a:rPr>
              <a:t>PRINCIPALES PUNTOS CONFLICTIVOS </a:t>
            </a:r>
            <a:endParaRPr b="0" lang="es-E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800" spc="-1" strike="noStrike">
              <a:latin typeface="Arial"/>
            </a:endParaRPr>
          </a:p>
        </p:txBody>
      </p:sp>
      <p:pic>
        <p:nvPicPr>
          <p:cNvPr id="173" name="Google Shape;189;p33" descr=""/>
          <p:cNvPicPr/>
          <p:nvPr/>
        </p:nvPicPr>
        <p:blipFill>
          <a:blip r:embed="rId1"/>
          <a:stretch/>
        </p:blipFill>
        <p:spPr>
          <a:xfrm>
            <a:off x="3006360" y="2117880"/>
            <a:ext cx="3360960" cy="2082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94;p34"/>
          <p:cNvSpPr/>
          <p:nvPr/>
        </p:nvSpPr>
        <p:spPr>
          <a:xfrm>
            <a:off x="0" y="2209680"/>
            <a:ext cx="239148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de calor accidentológico</a:t>
            </a:r>
            <a:r>
              <a:rPr b="1" lang="es-419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75" name="Google Shape;195;p34" descr=""/>
          <p:cNvPicPr/>
          <p:nvPr/>
        </p:nvPicPr>
        <p:blipFill>
          <a:blip r:embed="rId1"/>
          <a:stretch/>
        </p:blipFill>
        <p:spPr>
          <a:xfrm>
            <a:off x="0" y="410148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76" name="Google Shape;196;p34" descr=""/>
          <p:cNvPicPr/>
          <p:nvPr/>
        </p:nvPicPr>
        <p:blipFill>
          <a:blip r:embed="rId2"/>
          <a:stretch/>
        </p:blipFill>
        <p:spPr>
          <a:xfrm>
            <a:off x="2478240" y="495720"/>
            <a:ext cx="6665400" cy="4647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201;p35"/>
          <p:cNvSpPr/>
          <p:nvPr/>
        </p:nvSpPr>
        <p:spPr>
          <a:xfrm>
            <a:off x="0" y="2209680"/>
            <a:ext cx="239148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 accidentológico</a:t>
            </a:r>
            <a:r>
              <a:rPr b="1" lang="es-419" sz="24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24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400" spc="-1" strike="noStrike">
              <a:latin typeface="Arial"/>
            </a:endParaRPr>
          </a:p>
        </p:txBody>
      </p:sp>
      <p:pic>
        <p:nvPicPr>
          <p:cNvPr id="178" name="Google Shape;202;p35" descr=""/>
          <p:cNvPicPr/>
          <p:nvPr/>
        </p:nvPicPr>
        <p:blipFill>
          <a:blip r:embed="rId1"/>
          <a:stretch/>
        </p:blipFill>
        <p:spPr>
          <a:xfrm>
            <a:off x="0" y="410148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79" name="Google Shape;203;p35" descr=""/>
          <p:cNvPicPr/>
          <p:nvPr/>
        </p:nvPicPr>
        <p:blipFill>
          <a:blip r:embed="rId2"/>
          <a:stretch/>
        </p:blipFill>
        <p:spPr>
          <a:xfrm>
            <a:off x="2560320" y="717840"/>
            <a:ext cx="6446880" cy="428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208;p36"/>
          <p:cNvSpPr/>
          <p:nvPr/>
        </p:nvSpPr>
        <p:spPr>
          <a:xfrm>
            <a:off x="3174120" y="585000"/>
            <a:ext cx="6596280" cy="7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accidentológico de motovehículos. 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s-ES" sz="2000" spc="-1" strike="noStrike">
              <a:latin typeface="Arial"/>
            </a:endParaRPr>
          </a:p>
        </p:txBody>
      </p:sp>
      <p:pic>
        <p:nvPicPr>
          <p:cNvPr id="181" name="Google Shape;209;p36" descr=""/>
          <p:cNvPicPr/>
          <p:nvPr/>
        </p:nvPicPr>
        <p:blipFill>
          <a:blip r:embed="rId1"/>
          <a:stretch/>
        </p:blipFill>
        <p:spPr>
          <a:xfrm>
            <a:off x="20880" y="252144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82" name="Google Shape;210;p36" descr=""/>
          <p:cNvPicPr/>
          <p:nvPr/>
        </p:nvPicPr>
        <p:blipFill>
          <a:blip r:embed="rId2"/>
          <a:stretch/>
        </p:blipFill>
        <p:spPr>
          <a:xfrm>
            <a:off x="2429280" y="1032120"/>
            <a:ext cx="6714360" cy="4020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215;p37"/>
          <p:cNvSpPr/>
          <p:nvPr/>
        </p:nvSpPr>
        <p:spPr>
          <a:xfrm>
            <a:off x="3615840" y="490680"/>
            <a:ext cx="659628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accidentológico automóvil 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184" name="Google Shape;216;p37" descr=""/>
          <p:cNvPicPr/>
          <p:nvPr/>
        </p:nvPicPr>
        <p:blipFill>
          <a:blip r:embed="rId1"/>
          <a:stretch/>
        </p:blipFill>
        <p:spPr>
          <a:xfrm>
            <a:off x="0" y="212220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85" name="Google Shape;217;p37" descr=""/>
          <p:cNvPicPr/>
          <p:nvPr/>
        </p:nvPicPr>
        <p:blipFill>
          <a:blip r:embed="rId2"/>
          <a:stretch/>
        </p:blipFill>
        <p:spPr>
          <a:xfrm>
            <a:off x="2020320" y="983160"/>
            <a:ext cx="7123320" cy="417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222;p38"/>
          <p:cNvSpPr/>
          <p:nvPr/>
        </p:nvSpPr>
        <p:spPr>
          <a:xfrm>
            <a:off x="3758400" y="490680"/>
            <a:ext cx="6596280" cy="48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accidentológico bicicletas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187" name="Google Shape;223;p38" descr=""/>
          <p:cNvPicPr/>
          <p:nvPr/>
        </p:nvPicPr>
        <p:blipFill>
          <a:blip r:embed="rId1"/>
          <a:stretch/>
        </p:blipFill>
        <p:spPr>
          <a:xfrm>
            <a:off x="0" y="212220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88" name="Google Shape;224;p38" descr=""/>
          <p:cNvPicPr/>
          <p:nvPr/>
        </p:nvPicPr>
        <p:blipFill>
          <a:blip r:embed="rId2"/>
          <a:stretch/>
        </p:blipFill>
        <p:spPr>
          <a:xfrm>
            <a:off x="2497320" y="983160"/>
            <a:ext cx="6596280" cy="4172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229;p39"/>
          <p:cNvSpPr/>
          <p:nvPr/>
        </p:nvSpPr>
        <p:spPr>
          <a:xfrm>
            <a:off x="0" y="2002680"/>
            <a:ext cx="2466000" cy="79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Mapa de </a:t>
            </a:r>
            <a:endParaRPr b="0" lang="es-ES" sz="20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s-419" sz="2000" spc="-1" strike="noStrike">
                <a:solidFill>
                  <a:srgbClr val="000000"/>
                </a:solidFill>
                <a:latin typeface="Comfortaa"/>
                <a:ea typeface="Comfortaa"/>
              </a:rPr>
              <a:t>Puntos Críticos. </a:t>
            </a:r>
            <a:endParaRPr b="0" lang="es-ES" sz="2000" spc="-1" strike="noStrike">
              <a:latin typeface="Arial"/>
            </a:endParaRPr>
          </a:p>
        </p:txBody>
      </p:sp>
      <p:pic>
        <p:nvPicPr>
          <p:cNvPr id="190" name="Google Shape;230;p39" descr=""/>
          <p:cNvPicPr/>
          <p:nvPr/>
        </p:nvPicPr>
        <p:blipFill>
          <a:blip r:embed="rId1"/>
          <a:stretch/>
        </p:blipFill>
        <p:spPr>
          <a:xfrm>
            <a:off x="470880" y="3274920"/>
            <a:ext cx="1680840" cy="1041480"/>
          </a:xfrm>
          <a:prstGeom prst="rect">
            <a:avLst/>
          </a:prstGeom>
          <a:ln w="0">
            <a:noFill/>
          </a:ln>
        </p:spPr>
      </p:pic>
      <p:pic>
        <p:nvPicPr>
          <p:cNvPr id="191" name="Google Shape;231;p39" descr=""/>
          <p:cNvPicPr/>
          <p:nvPr/>
        </p:nvPicPr>
        <p:blipFill>
          <a:blip r:embed="rId2"/>
          <a:stretch/>
        </p:blipFill>
        <p:spPr>
          <a:xfrm>
            <a:off x="2664720" y="668880"/>
            <a:ext cx="6478920" cy="447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236;p40"/>
          <p:cNvSpPr txBox="1"/>
          <p:nvPr/>
        </p:nvSpPr>
        <p:spPr>
          <a:xfrm>
            <a:off x="908280" y="-15660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Plan de trabajo: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Google Shape;237;p40"/>
          <p:cNvSpPr txBox="1"/>
          <p:nvPr/>
        </p:nvSpPr>
        <p:spPr>
          <a:xfrm>
            <a:off x="226080" y="1756440"/>
            <a:ext cx="8520120" cy="18903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419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Completar y validar 8° informe Observatorio de Seguridad Vial; </a:t>
            </a:r>
            <a:endParaRPr b="0" lang="es-ES" sz="1920" spc="-1" strike="noStrike">
              <a:latin typeface="Arial"/>
            </a:endParaRPr>
          </a:p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Arial"/>
              <a:buChar char="-"/>
            </a:pPr>
            <a:r>
              <a:rPr b="1" lang="es-419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Sistematizar reuniones periódicas. </a:t>
            </a:r>
            <a:endParaRPr b="0" lang="es-ES" sz="1920" spc="-1" strike="noStrike">
              <a:latin typeface="Arial"/>
            </a:endParaRPr>
          </a:p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419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Involucrar de manera más activa a los actores que componen este Observatorio. </a:t>
            </a:r>
            <a:endParaRPr b="0" lang="es-ES" sz="1920" spc="-1" strike="noStrike">
              <a:latin typeface="Arial"/>
            </a:endParaRPr>
          </a:p>
          <a:p>
            <a:pPr marL="457200" indent="-350280" algn="ctr">
              <a:lnSpc>
                <a:spcPct val="80000"/>
              </a:lnSpc>
              <a:buClr>
                <a:srgbClr val="595959"/>
              </a:buClr>
              <a:buFont typeface="Comfortaa"/>
              <a:buChar char="-"/>
            </a:pPr>
            <a:r>
              <a:rPr b="1" lang="es-419" sz="1920" spc="-1" strike="noStrike">
                <a:solidFill>
                  <a:srgbClr val="595959"/>
                </a:solidFill>
                <a:latin typeface="Comfortaa"/>
                <a:ea typeface="Comfortaa"/>
              </a:rPr>
              <a:t>Trabajar sobre puntos conflictivos del 8° informe. </a:t>
            </a:r>
            <a:endParaRPr b="0" lang="es-ES" sz="1920" spc="-1" strike="noStrike">
              <a:latin typeface="Arial"/>
            </a:endParaRPr>
          </a:p>
        </p:txBody>
      </p:sp>
      <p:pic>
        <p:nvPicPr>
          <p:cNvPr id="194" name="Google Shape;238;p40" descr=""/>
          <p:cNvPicPr/>
          <p:nvPr/>
        </p:nvPicPr>
        <p:blipFill>
          <a:blip r:embed="rId1"/>
          <a:stretch/>
        </p:blipFill>
        <p:spPr>
          <a:xfrm>
            <a:off x="1823760" y="3368520"/>
            <a:ext cx="1923120" cy="119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66;p15"/>
          <p:cNvSpPr txBox="1"/>
          <p:nvPr/>
        </p:nvSpPr>
        <p:spPr>
          <a:xfrm>
            <a:off x="195120" y="1362960"/>
            <a:ext cx="8520120" cy="3193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2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El siguiente informe fue elaborado con la colaboración de los siguientes integrantes: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Agencia municipal de seguridad ciudadana y vial;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Guardia Urbana Sunchales;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Fundación  Grupo Sancor Seguros;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Fundación ATILRA.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ADESU. </a:t>
            </a:r>
            <a:endParaRPr b="0" lang="es-ES" sz="7480" spc="-1" strike="noStrike">
              <a:latin typeface="Arial"/>
            </a:endParaRPr>
          </a:p>
          <a:p>
            <a:pPr marL="914400" indent="-347040" algn="ctr">
              <a:lnSpc>
                <a:spcPct val="100000"/>
              </a:lnSpc>
              <a:buClr>
                <a:srgbClr val="595959"/>
              </a:buClr>
              <a:buFont typeface="Comfortaa"/>
              <a:buChar char="-"/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Aseguradoras: 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Sancor Seguros; 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La Segunda;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El Norte.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7480" spc="-1" strike="noStrike">
                <a:solidFill>
                  <a:srgbClr val="595959"/>
                </a:solidFill>
                <a:latin typeface="Comfortaa"/>
                <a:ea typeface="Comfortaa"/>
              </a:rPr>
              <a:t>Se complementa la información con los medios locales. </a:t>
            </a: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algn="l" pos="0"/>
              </a:tabLst>
            </a:pPr>
            <a:r>
              <a:rPr b="0" lang="es-419" sz="7480" spc="-1" strike="noStrike">
                <a:solidFill>
                  <a:srgbClr val="595959"/>
                </a:solidFill>
                <a:latin typeface="Arial"/>
                <a:ea typeface="Arial"/>
              </a:rPr>
              <a:t> </a:t>
            </a:r>
            <a:endParaRPr b="0" lang="es-ES" sz="7480" spc="-1" strike="noStrike">
              <a:latin typeface="Arial"/>
            </a:endParaRPr>
          </a:p>
          <a:p>
            <a:pPr marL="914400">
              <a:lnSpc>
                <a:spcPct val="100000"/>
              </a:lnSpc>
              <a:tabLst>
                <a:tab algn="l" pos="0"/>
              </a:tabLst>
            </a:pPr>
            <a:endParaRPr b="0" lang="es-ES" sz="7480" spc="-1" strike="noStrike">
              <a:latin typeface="Arial"/>
            </a:endParaRPr>
          </a:p>
          <a:p>
            <a:pPr marL="914400"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1050" spc="-1" strike="noStrike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</a:rPr>
              <a:t> </a:t>
            </a:r>
            <a:endParaRPr b="0" lang="es-ES" sz="105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10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71;p16"/>
          <p:cNvSpPr/>
          <p:nvPr/>
        </p:nvSpPr>
        <p:spPr>
          <a:xfrm>
            <a:off x="10201680" y="3932280"/>
            <a:ext cx="38412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Google Shape;72;p16"/>
          <p:cNvSpPr/>
          <p:nvPr/>
        </p:nvSpPr>
        <p:spPr>
          <a:xfrm>
            <a:off x="1296720" y="1396440"/>
            <a:ext cx="5998320" cy="39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Google Shape;73;p16"/>
          <p:cNvSpPr txBox="1"/>
          <p:nvPr/>
        </p:nvSpPr>
        <p:spPr>
          <a:xfrm>
            <a:off x="183600" y="1235520"/>
            <a:ext cx="8520120" cy="3193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2900" spc="-1" strike="noStrike" u="sng">
                <a:solidFill>
                  <a:srgbClr val="595959"/>
                </a:solidFill>
                <a:uFillTx/>
                <a:latin typeface="Comfortaa"/>
                <a:ea typeface="Comfortaa"/>
              </a:rPr>
              <a:t>Transparencia. </a:t>
            </a:r>
            <a:endParaRPr b="0" lang="es-ES" sz="29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1800" spc="-1" strike="noStrike">
                <a:solidFill>
                  <a:srgbClr val="595959"/>
                </a:solidFill>
                <a:latin typeface="Comfortaa"/>
                <a:ea typeface="Comfortaa"/>
              </a:rPr>
              <a:t>Está a disposición de todas las instituciones que forman parte del Observatorio de Seguridad que cuentan con acceso a la INTRANET, y de cualquier vecino que solicite una clave, los datos que sirvieran de fuente y el proceso de cómputo para revisar la correcta elaboración de la estadística para revisar la correcta elaboración de la estadística.</a:t>
            </a:r>
            <a:endParaRPr b="0" lang="es-E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1800" spc="-1" strike="noStrike">
                <a:solidFill>
                  <a:srgbClr val="595959"/>
                </a:solidFill>
                <a:latin typeface="Comfortaa"/>
                <a:ea typeface="Comfortaa"/>
              </a:rPr>
              <a:t>En la carpeta “Fuentes  8º Informe” se encuentran  planillas originales enviadas por las fuentes de este observatorio.  </a:t>
            </a:r>
            <a:endParaRPr b="0" lang="es-E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78;p17"/>
          <p:cNvSpPr txBox="1"/>
          <p:nvPr/>
        </p:nvSpPr>
        <p:spPr>
          <a:xfrm>
            <a:off x="911520" y="51912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8º INFORME DE SINIESTRALIDAD VIAL.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7" name="Google Shape;79;p17" descr=""/>
          <p:cNvPicPr/>
          <p:nvPr/>
        </p:nvPicPr>
        <p:blipFill>
          <a:blip r:embed="rId1"/>
          <a:stretch/>
        </p:blipFill>
        <p:spPr>
          <a:xfrm>
            <a:off x="184680" y="2733120"/>
            <a:ext cx="3698640" cy="2292120"/>
          </a:xfrm>
          <a:prstGeom prst="rect">
            <a:avLst/>
          </a:prstGeom>
          <a:ln w="0">
            <a:noFill/>
          </a:ln>
        </p:spPr>
      </p:pic>
      <p:pic>
        <p:nvPicPr>
          <p:cNvPr id="128" name="Google Shape;80;p17" descr=""/>
          <p:cNvPicPr/>
          <p:nvPr/>
        </p:nvPicPr>
        <p:blipFill>
          <a:blip r:embed="rId2"/>
          <a:srcRect l="15351" t="13221" r="13789" b="12144"/>
          <a:stretch/>
        </p:blipFill>
        <p:spPr>
          <a:xfrm>
            <a:off x="5543280" y="2998440"/>
            <a:ext cx="2898360" cy="1891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85;p18"/>
          <p:cNvSpPr txBox="1"/>
          <p:nvPr/>
        </p:nvSpPr>
        <p:spPr>
          <a:xfrm>
            <a:off x="623520" y="199152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42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Evolución del tránsito.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Variación porcentual del tráfico. Total país.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Primer cuatrimestre 2022.  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Google Shape;86;p18"/>
          <p:cNvSpPr/>
          <p:nvPr/>
        </p:nvSpPr>
        <p:spPr>
          <a:xfrm>
            <a:off x="421200" y="4044240"/>
            <a:ext cx="633312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s-419" sz="1400" spc="-1" strike="noStrike">
                <a:solidFill>
                  <a:srgbClr val="000000"/>
                </a:solidFill>
                <a:latin typeface="Arial"/>
                <a:ea typeface="Arial"/>
              </a:rPr>
              <a:t>Fuente Oficial, Agencia Nacional de Seguridad Vial. Observatorio Vial. </a:t>
            </a:r>
            <a:endParaRPr b="0" lang="es-ES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91;p19"/>
          <p:cNvSpPr txBox="1"/>
          <p:nvPr/>
        </p:nvSpPr>
        <p:spPr>
          <a:xfrm>
            <a:off x="311760" y="221616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2" name="Google Shape;92;p19" descr=""/>
          <p:cNvPicPr/>
          <p:nvPr/>
        </p:nvPicPr>
        <p:blipFill>
          <a:blip r:embed="rId1"/>
          <a:srcRect l="25516" t="17677" r="2371" b="6747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97;p20"/>
          <p:cNvSpPr txBox="1"/>
          <p:nvPr/>
        </p:nvSpPr>
        <p:spPr>
          <a:xfrm>
            <a:off x="735120" y="257184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 fontScale="51000"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4540" spc="-1" strike="noStrike">
                <a:solidFill>
                  <a:srgbClr val="000000"/>
                </a:solidFill>
                <a:latin typeface="Comfortaa"/>
                <a:ea typeface="Comfortaa"/>
              </a:rPr>
              <a:t>En la localidad de Sunchales, desde el 01/01/2022 al 30/06/2022  se registró un total de 345 accidentes. </a:t>
            </a:r>
            <a:endParaRPr b="0" lang="es-ES" sz="454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es-ES" sz="454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02;p21"/>
          <p:cNvSpPr txBox="1"/>
          <p:nvPr/>
        </p:nvSpPr>
        <p:spPr>
          <a:xfrm>
            <a:off x="311760" y="1545480"/>
            <a:ext cx="8520120" cy="20523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b">
            <a:norm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s-419" sz="5200" spc="-1" strike="noStrike">
                <a:solidFill>
                  <a:srgbClr val="000000"/>
                </a:solidFill>
                <a:latin typeface="Comfortaa"/>
                <a:ea typeface="Comfortaa"/>
              </a:rPr>
              <a:t>SINIESTROS POR MES DE OCURRENCIA: </a:t>
            </a:r>
            <a:endParaRPr b="0" lang="es-ES" sz="5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LibreOffice/7.1.4.2$Windows_x86 LibreOffice_project/a529a4fab45b75fefc5b6226684193eb000654f6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es-ES</dc:language>
  <cp:lastModifiedBy/>
  <cp:revision>0</cp:revision>
  <dc:subject/>
  <dc:title/>
</cp:coreProperties>
</file>